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2" r:id="rId2"/>
    <p:sldId id="349" r:id="rId3"/>
    <p:sldId id="275" r:id="rId4"/>
    <p:sldId id="351" r:id="rId5"/>
    <p:sldId id="348" r:id="rId6"/>
    <p:sldId id="352" r:id="rId7"/>
    <p:sldId id="334" r:id="rId8"/>
    <p:sldId id="336" r:id="rId9"/>
    <p:sldId id="346" r:id="rId10"/>
    <p:sldId id="329" r:id="rId11"/>
    <p:sldId id="341" r:id="rId1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1C1A33D-23C7-4543-8313-D9D4355C1F11}">
          <p14:sldIdLst>
            <p14:sldId id="302"/>
            <p14:sldId id="305"/>
            <p14:sldId id="331"/>
            <p14:sldId id="337"/>
            <p14:sldId id="301"/>
            <p14:sldId id="275"/>
            <p14:sldId id="300"/>
            <p14:sldId id="334"/>
            <p14:sldId id="336"/>
            <p14:sldId id="338"/>
            <p14:sldId id="304"/>
            <p14:sldId id="329"/>
            <p14:sldId id="306"/>
            <p14:sldId id="341"/>
          </p14:sldIdLst>
        </p14:section>
        <p14:section name="Раздел без заголовка" id="{BCCC7590-AF07-4388-B6F0-EB308C16AF9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644"/>
    <a:srgbClr val="0048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6C6A9-5568-44F4-878A-389F86129AC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6E58-8249-4233-89D9-65CEA32E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14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6E58-8249-4233-89D9-65CEA32E1B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61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6E58-8249-4233-89D9-65CEA32E1B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62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554DE-4070-4755-9D45-B2A16E7951F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38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9794-9787-4270-B6F9-F139681B9BBA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25C8-B029-4214-9597-0AC5B8B84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" y="0"/>
            <a:ext cx="91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25" y="13407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ООО «</a:t>
            </a:r>
            <a:r>
              <a:rPr lang="ru-RU" sz="4000" b="1" i="1" dirty="0" err="1" smtClean="0">
                <a:solidFill>
                  <a:schemeClr val="bg1"/>
                </a:solidFill>
              </a:rPr>
              <a:t>Пуциловское</a:t>
            </a:r>
            <a:r>
              <a:rPr lang="ru-RU" sz="4000" b="1" i="1" dirty="0" smtClean="0">
                <a:solidFill>
                  <a:schemeClr val="bg1"/>
                </a:solidFill>
              </a:rPr>
              <a:t>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663" y="2852936"/>
            <a:ext cx="728974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Юридический адрес: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692544, г. Уссурийск, с.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Пуциловка</a:t>
            </a:r>
            <a:r>
              <a:rPr lang="ru-RU" sz="2000" b="1" i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 ул.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Ворожейкина</a:t>
            </a:r>
            <a:r>
              <a:rPr lang="ru-RU" sz="2000" b="1" i="1" dirty="0" smtClean="0">
                <a:solidFill>
                  <a:schemeClr val="bg1"/>
                </a:solidFill>
              </a:rPr>
              <a:t>, дом 1 Г;</a:t>
            </a:r>
          </a:p>
          <a:p>
            <a:pPr algn="ctr">
              <a:spcAft>
                <a:spcPts val="60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тел. 8 (924) 526-60-22,</a:t>
            </a:r>
            <a:r>
              <a:rPr lang="en-US" sz="2000" b="1" i="1" dirty="0" smtClean="0">
                <a:solidFill>
                  <a:schemeClr val="bg1"/>
                </a:solidFill>
              </a:rPr>
              <a:t> e-mail: puts2007@mail.ru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 Директор Виноградов Вячеслав Владимирович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79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9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484784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cs typeface="Times New Roman" pitchFamily="18" charset="0"/>
              </a:rPr>
              <a:t>Приказом ФГБУ «Россельхозцентр» от 27 апреля 2018 г. № 87-ОД лаборатория  диагностики болезней картофеля ФГБНУ «Приморский НИИСХ» (в 2018 г. реорганизован в «ФНЦ </a:t>
            </a:r>
            <a:r>
              <a:rPr lang="ru-RU" b="1" i="1" dirty="0" err="1" smtClean="0">
                <a:cs typeface="Times New Roman" pitchFamily="18" charset="0"/>
              </a:rPr>
              <a:t>агробиотехнологий</a:t>
            </a:r>
            <a:r>
              <a:rPr lang="ru-RU" b="1" i="1" dirty="0" smtClean="0">
                <a:cs typeface="Times New Roman" pitchFamily="18" charset="0"/>
              </a:rPr>
              <a:t> Дальнего Востока им. А.К. Чайки») уполномочена в качестве Испытательной лаборатории  в Системе добровольной сертификации «Россельхозцентр».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b="1" i="1" dirty="0" smtClean="0">
                <a:cs typeface="Times New Roman" pitchFamily="18" charset="0"/>
              </a:rPr>
              <a:t>Испытательная лаборатория имеет право:</a:t>
            </a:r>
          </a:p>
          <a:p>
            <a:pPr algn="just"/>
            <a:r>
              <a:rPr lang="ru-RU" b="1" i="1" dirty="0" smtClean="0">
                <a:cs typeface="Times New Roman" pitchFamily="18" charset="0"/>
              </a:rPr>
              <a:t>-отбирать пробы;</a:t>
            </a:r>
          </a:p>
          <a:p>
            <a:pPr algn="just"/>
            <a:r>
              <a:rPr lang="ru-RU" b="1" i="1" dirty="0" smtClean="0">
                <a:cs typeface="Times New Roman" pitchFamily="18" charset="0"/>
              </a:rPr>
              <a:t>-проводить анализы по оценке качества семенного картофеля для целей сертификации, в том числе 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лабораторное тестирование листовых и клубневых проб на скрытую зараженность вирусной и бактериальной инфекцией с использованием метода иммуноферментного анализа</a:t>
            </a:r>
            <a:r>
              <a:rPr lang="ru-RU" b="1" i="1" dirty="0" smtClean="0"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i="1" dirty="0" smtClean="0">
                <a:cs typeface="Times New Roman" pitchFamily="18" charset="0"/>
              </a:rPr>
              <a:t>-оформлять протокол испытаний.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6592" y="65502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pic>
        <p:nvPicPr>
          <p:cNvPr id="9" name="Рисунок 8" descr="F:\DCIM\100MSDCF\DSC07515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5536" y="1556792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Контроль качества семенного материала осуществляется </a:t>
            </a:r>
          </a:p>
          <a:p>
            <a:pPr algn="ctr"/>
            <a:r>
              <a:rPr lang="ru-RU" sz="2000" b="1" i="1" dirty="0" smtClean="0"/>
              <a:t>в Испытательной лаборатории  ФГБНУ «ФНЦ </a:t>
            </a:r>
            <a:r>
              <a:rPr lang="ru-RU" sz="2000" b="1" i="1" dirty="0" err="1" smtClean="0"/>
              <a:t>агробиотехнологий</a:t>
            </a:r>
            <a:r>
              <a:rPr lang="ru-RU" sz="2000" b="1" i="1" dirty="0" smtClean="0"/>
              <a:t> </a:t>
            </a:r>
          </a:p>
          <a:p>
            <a:pPr algn="ctr"/>
            <a:r>
              <a:rPr lang="ru-RU" sz="2000" b="1" i="1" dirty="0" smtClean="0"/>
              <a:t>Дальнего Востока им. А.К. </a:t>
            </a:r>
            <a:r>
              <a:rPr lang="ru-RU" sz="2000" b="1" i="1" smtClean="0"/>
              <a:t>Чайки»</a:t>
            </a:r>
            <a:endParaRPr lang="ru-RU" sz="2000" b="1" i="1" dirty="0"/>
          </a:p>
        </p:txBody>
      </p:sp>
      <p:pic>
        <p:nvPicPr>
          <p:cNvPr id="10" name="Рисунок 9" descr="C:\Users\Алексей\AppData\Local\Microsoft\Windows\Temporary Internet Files\Content.Word\DSC01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268760"/>
            <a:ext cx="92417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Совместная деятельность ООО «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Пуциловское</a:t>
            </a:r>
            <a:r>
              <a:rPr lang="ru-RU" sz="2000" b="1" i="1" dirty="0" smtClean="0">
                <a:solidFill>
                  <a:srgbClr val="FFFF00"/>
                </a:solidFill>
              </a:rPr>
              <a:t>» и ООО «Малое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инновационное предприятие Дальневосточный центр селекции и семеноводства картофеля» позволяет получать качественный семенной материал различных категорий и классо</a:t>
            </a:r>
            <a:r>
              <a:rPr lang="ru-RU" sz="2400" b="1" i="1" dirty="0" smtClean="0">
                <a:solidFill>
                  <a:srgbClr val="FFFF00"/>
                </a:solidFill>
              </a:rPr>
              <a:t>в  </a:t>
            </a:r>
          </a:p>
          <a:p>
            <a:pPr algn="ctr">
              <a:spcAft>
                <a:spcPts val="600"/>
              </a:spcAft>
            </a:pPr>
            <a:endParaRPr lang="ru-RU" b="1" i="1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FFFF00"/>
                </a:solidFill>
              </a:rPr>
              <a:t>В 2018 году произведено: </a:t>
            </a: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FFFF00"/>
                </a:solidFill>
              </a:rPr>
              <a:t>113 т оригинального семенного картофеля класса </a:t>
            </a:r>
            <a:r>
              <a:rPr lang="ru-RU" b="1" i="1" dirty="0" err="1" smtClean="0">
                <a:solidFill>
                  <a:srgbClr val="FFFF00"/>
                </a:solidFill>
              </a:rPr>
              <a:t>супер-суперэлита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FFFF00"/>
                </a:solidFill>
              </a:rPr>
              <a:t>210 т  элитного семенного картофеля класса суперэлита</a:t>
            </a: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FFFF00"/>
                </a:solidFill>
              </a:rPr>
              <a:t>520 т элитного семенного картофеля класса элита</a:t>
            </a: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В 2019 году заявлено на сертификацию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150 т оригинального семенного картофеля класса </a:t>
            </a:r>
            <a:r>
              <a:rPr lang="ru-RU" b="1" i="1" dirty="0" err="1" smtClean="0">
                <a:solidFill>
                  <a:srgbClr val="FFFF00"/>
                </a:solidFill>
              </a:rPr>
              <a:t>супер-суперэлита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296 т элитного семенного картофеля класса суперэлита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1010 т элитного семенного картофеля класса элита</a:t>
            </a:r>
          </a:p>
          <a:p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8464" y="6525344"/>
            <a:ext cx="395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53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150" y="5517232"/>
            <a:ext cx="5647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6592" y="654674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60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4176464" cy="372868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ООО «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Пуциловское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r>
              <a:rPr lang="ru-RU" sz="1200" b="1" i="1" dirty="0" smtClean="0"/>
              <a:t>Организовано в 2007 г. на базе одноименного опытно-производственного хозяйства Приморского НИИСХ.  Это был крупный </a:t>
            </a:r>
            <a:r>
              <a:rPr lang="ru-RU" sz="1200" b="1" i="1" dirty="0" err="1" smtClean="0"/>
              <a:t>злитхоз</a:t>
            </a:r>
            <a:r>
              <a:rPr lang="ru-RU" sz="1200" b="1" i="1" dirty="0" smtClean="0"/>
              <a:t> по картофелю с объёмом производства элиты  1600-1800 т в год. </a:t>
            </a:r>
          </a:p>
          <a:p>
            <a:r>
              <a:rPr lang="ru-RU" sz="1200" b="1" i="1" dirty="0" smtClean="0"/>
              <a:t>ООО «</a:t>
            </a:r>
            <a:r>
              <a:rPr lang="ru-RU" sz="1200" b="1" i="1" dirty="0" err="1" smtClean="0"/>
              <a:t>Пуциловское</a:t>
            </a:r>
            <a:r>
              <a:rPr lang="ru-RU" sz="1200" b="1" i="1" dirty="0" smtClean="0"/>
              <a:t>» сохранило это направление деятельности, являясь основным </a:t>
            </a:r>
            <a:r>
              <a:rPr lang="ru-RU" sz="1200" b="1" i="1" dirty="0" err="1" smtClean="0"/>
              <a:t>элитовыращивающим</a:t>
            </a:r>
            <a:r>
              <a:rPr lang="ru-RU" sz="1200" b="1" i="1" dirty="0" smtClean="0"/>
              <a:t> хозяйством в Приморском крае.  </a:t>
            </a:r>
          </a:p>
          <a:p>
            <a:r>
              <a:rPr lang="ru-RU" sz="1200" b="1" i="1" dirty="0" smtClean="0"/>
              <a:t>В настоящее время наряду с картофелем здесь организовано семеноводство пшеницы, ячменя, сои, выполняется работа по агроэкологическому сортоиспытанию этих культур. В хозяйстве большое внимание уделяется соблюдению севооборотов, применению эффективных схем защиты растений от сорняков, болезней и вредителей.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88641"/>
            <a:ext cx="4104456" cy="3600399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ФГБНУ «ФНЦ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агробиотехнологий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Дальнего Востока им. А.К. Чайки»</a:t>
            </a:r>
          </a:p>
          <a:p>
            <a:r>
              <a:rPr lang="ru-RU" sz="1200" b="1" i="1" dirty="0" smtClean="0"/>
              <a:t>Образован в 2018 г. путем присоединения к Приморскому научно-исследовательскому институту сельского хозяйства Приморской плодово-ягодной опытной станции, Приморской научно-исследовательской опытной станции риса. </a:t>
            </a:r>
          </a:p>
          <a:p>
            <a:r>
              <a:rPr lang="ru-RU" sz="1200" b="1" i="1" dirty="0" smtClean="0"/>
              <a:t>Всего за годы проведения селекционно-опытных работ, начиная с 20 –</a:t>
            </a:r>
            <a:r>
              <a:rPr lang="ru-RU" sz="1200" b="1" i="1" dirty="0" err="1" smtClean="0"/>
              <a:t>х</a:t>
            </a:r>
            <a:r>
              <a:rPr lang="ru-RU" sz="1200" b="1" i="1" dirty="0" smtClean="0"/>
              <a:t> годов Х</a:t>
            </a:r>
            <a:r>
              <a:rPr lang="en-US" sz="1200" b="1" i="1" dirty="0" smtClean="0"/>
              <a:t>I</a:t>
            </a:r>
            <a:r>
              <a:rPr lang="ru-RU" sz="1200" b="1" i="1" dirty="0" smtClean="0"/>
              <a:t>Х века, научными сотрудниками выведено и предложено производству более 70 сортов сельскохозяйственных культур, в том числе</a:t>
            </a:r>
          </a:p>
          <a:p>
            <a:r>
              <a:rPr lang="ru-RU" sz="1200" b="1" i="1" dirty="0" smtClean="0"/>
              <a:t> с 1976 г. – 52 сорта.</a:t>
            </a:r>
          </a:p>
          <a:p>
            <a:pPr>
              <a:spcAft>
                <a:spcPts val="1200"/>
              </a:spcAft>
            </a:pPr>
            <a:r>
              <a:rPr lang="ru-RU" sz="1200" b="1" i="1" dirty="0" smtClean="0"/>
              <a:t>Выполняется </a:t>
            </a:r>
            <a:r>
              <a:rPr lang="ru-RU" sz="1100" b="1" i="1" dirty="0" smtClean="0"/>
              <a:t>большая</a:t>
            </a:r>
            <a:r>
              <a:rPr lang="ru-RU" sz="1200" b="1" i="1" dirty="0" smtClean="0"/>
              <a:t> работа по семеноводству. Ежегодно производится около 600 т оригинальных семян.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221088"/>
            <a:ext cx="8352928" cy="2485787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ООО «Малое инновационное предприятие Дальневосточный центр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селекции и семеноводства картофеля» (ООО МИП ДВЦССК)</a:t>
            </a:r>
          </a:p>
          <a:p>
            <a:r>
              <a:rPr lang="ru-RU" sz="1200" b="1" i="1" dirty="0" smtClean="0"/>
              <a:t>Образовано в 2018 г. </a:t>
            </a:r>
            <a:r>
              <a:rPr lang="ru-RU" sz="1200" b="1" i="1" dirty="0" smtClean="0">
                <a:solidFill>
                  <a:srgbClr val="0070C0"/>
                </a:solidFill>
              </a:rPr>
              <a:t>Учредители: ООО  «</a:t>
            </a:r>
            <a:r>
              <a:rPr lang="ru-RU" sz="1200" b="1" i="1" dirty="0" err="1" smtClean="0">
                <a:solidFill>
                  <a:srgbClr val="0070C0"/>
                </a:solidFill>
              </a:rPr>
              <a:t>Пуциловское</a:t>
            </a:r>
            <a:r>
              <a:rPr lang="ru-RU" sz="1200" b="1" i="1" dirty="0" smtClean="0">
                <a:solidFill>
                  <a:srgbClr val="0070C0"/>
                </a:solidFill>
              </a:rPr>
              <a:t>» и ФГБНУ «ФНЦ </a:t>
            </a:r>
            <a:r>
              <a:rPr lang="ru-RU" sz="1200" b="1" i="1" dirty="0" err="1" smtClean="0">
                <a:solidFill>
                  <a:srgbClr val="0070C0"/>
                </a:solidFill>
              </a:rPr>
              <a:t>агробиотехнологий</a:t>
            </a:r>
            <a:r>
              <a:rPr lang="ru-RU" sz="1200" b="1" i="1" dirty="0" smtClean="0">
                <a:solidFill>
                  <a:srgbClr val="0070C0"/>
                </a:solidFill>
              </a:rPr>
              <a:t> Дальнего Востока</a:t>
            </a:r>
          </a:p>
          <a:p>
            <a:r>
              <a:rPr lang="ru-RU" sz="1200" b="1" i="1" dirty="0" smtClean="0">
                <a:solidFill>
                  <a:srgbClr val="0070C0"/>
                </a:solidFill>
              </a:rPr>
              <a:t> им. А.К. </a:t>
            </a:r>
            <a:r>
              <a:rPr lang="ru-RU" sz="1200" b="1" i="1" dirty="0" smtClean="0">
                <a:solidFill>
                  <a:srgbClr val="0070C0"/>
                </a:solidFill>
              </a:rPr>
              <a:t>Чайки».</a:t>
            </a:r>
            <a:endParaRPr lang="ru-RU" sz="1200" b="1" i="1" dirty="0" smtClean="0">
              <a:solidFill>
                <a:srgbClr val="0070C0"/>
              </a:solidFill>
            </a:endParaRPr>
          </a:p>
          <a:p>
            <a:r>
              <a:rPr lang="ru-RU" sz="1200" b="1" i="1" dirty="0" smtClean="0"/>
              <a:t> Основные направления деятельности:</a:t>
            </a:r>
            <a:endParaRPr lang="en-US" sz="1200" b="1" i="1" dirty="0" smtClean="0"/>
          </a:p>
          <a:p>
            <a:r>
              <a:rPr lang="ru-RU" sz="1200" b="1" i="1" dirty="0" smtClean="0"/>
              <a:t> Выполнение прикладных научно-исследовательских работ.</a:t>
            </a:r>
          </a:p>
          <a:p>
            <a:r>
              <a:rPr lang="ru-RU" sz="1200" b="1" i="1" dirty="0" smtClean="0"/>
              <a:t>Популяризация и внедрение завершенных научно-исследовательских разработок.</a:t>
            </a:r>
          </a:p>
          <a:p>
            <a:r>
              <a:rPr lang="ru-RU" sz="1200" b="1" i="1" dirty="0" smtClean="0"/>
              <a:t> Практическое применение результатов интеллектуальной деятельности на основе лицензионных договоров.</a:t>
            </a:r>
          </a:p>
          <a:p>
            <a:r>
              <a:rPr lang="ru-RU" sz="1200" b="1" i="1" dirty="0" smtClean="0"/>
              <a:t> Выполнение работ по оригинальному и элитному семеноводству картофеля, сои, зерновых культур с целью снабжения высококачественным семенным материалом сель</a:t>
            </a:r>
            <a:r>
              <a:rPr lang="en-US" sz="1200" b="1" i="1" dirty="0" smtClean="0"/>
              <a:t>c</a:t>
            </a:r>
            <a:r>
              <a:rPr lang="ru-RU" sz="1200" b="1" i="1" dirty="0" err="1" smtClean="0"/>
              <a:t>кохозяйственных</a:t>
            </a:r>
            <a:r>
              <a:rPr lang="ru-RU" sz="1200" b="1" i="1" dirty="0" smtClean="0"/>
              <a:t> товаропроизводителей различных форм собственности.</a:t>
            </a:r>
          </a:p>
        </p:txBody>
      </p: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2339752" y="3917320"/>
            <a:ext cx="2016224" cy="2317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flipH="1">
            <a:off x="4716016" y="3789040"/>
            <a:ext cx="2124236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842314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66859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В своей деятельности в области семеноводства ООО «</a:t>
            </a:r>
            <a:r>
              <a:rPr lang="ru-RU" sz="2000" b="1" i="1" dirty="0" err="1" smtClean="0"/>
              <a:t>Пуциловское</a:t>
            </a:r>
            <a:r>
              <a:rPr lang="ru-RU" sz="2000" b="1" i="1" dirty="0" smtClean="0"/>
              <a:t>»</a:t>
            </a:r>
            <a:br>
              <a:rPr lang="ru-RU" sz="2000" b="1" i="1" dirty="0" smtClean="0"/>
            </a:br>
            <a:r>
              <a:rPr lang="ru-RU" sz="2000" b="1" i="1" dirty="0" smtClean="0"/>
              <a:t> и ООО МИП ДВЦССК руководствуется следующими документами: </a:t>
            </a:r>
            <a:endParaRPr lang="ru-RU" sz="2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57232"/>
            <a:ext cx="8496944" cy="58121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/>
              <a:t>	</a:t>
            </a:r>
            <a:r>
              <a:rPr lang="ru-RU" sz="1800" b="1" dirty="0" smtClean="0">
                <a:solidFill>
                  <a:schemeClr val="tx1"/>
                </a:solidFill>
              </a:rPr>
              <a:t>Федеральный закон от 17.12.1997 №  149-ФЗ «О семеноводстве» </a:t>
            </a: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(с изменениями и дополнениями)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	</a:t>
            </a:r>
            <a:r>
              <a:rPr lang="ru-RU" sz="1400" i="1" spc="100" dirty="0" smtClean="0">
                <a:solidFill>
                  <a:schemeClr val="tx1"/>
                </a:solidFill>
              </a:rPr>
              <a:t>Устанавливает правовую основу  деятельности по производству, заготовке, </a:t>
            </a:r>
          </a:p>
          <a:p>
            <a:pPr algn="l">
              <a:spcBef>
                <a:spcPts val="0"/>
              </a:spcBef>
            </a:pPr>
            <a:r>
              <a:rPr lang="ru-RU" sz="1400" i="1" spc="100" dirty="0" smtClean="0">
                <a:solidFill>
                  <a:schemeClr val="tx1"/>
                </a:solidFill>
              </a:rPr>
              <a:t>обработке, хранению, реализации, транспортировке и использованию семян сельскохозяйственных и лесных растений, а также организации и проведения сортового и семенного контроля.</a:t>
            </a: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</a:rPr>
              <a:t>«Гражданский кодекс Российской Федерации. Часть четвертая» (2006 г.)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400" i="1" spc="100" dirty="0" smtClean="0">
                <a:solidFill>
                  <a:schemeClr val="tx1"/>
                </a:solidFill>
              </a:rPr>
              <a:t>Статья 1409. На территории Российской Федерации признается исключительное право на селекционное достижение, удостоверенное патентом.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400" i="1" dirty="0" smtClean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Государственный реестр охраняемых селекционных достижений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Государственный реестр селекционных достижений, допущенных к использованию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	ГОСТ 33996-2016. Картофель семенной. Технические условия и методы определения качества</a:t>
            </a:r>
            <a:r>
              <a:rPr lang="ru-RU" sz="1600" b="1" spc="100" dirty="0" smtClean="0">
                <a:solidFill>
                  <a:schemeClr val="tx1"/>
                </a:solidFill>
              </a:rPr>
              <a:t> </a:t>
            </a:r>
            <a:r>
              <a:rPr lang="ru-RU" sz="1400" i="1" spc="100" dirty="0" smtClean="0">
                <a:solidFill>
                  <a:schemeClr val="tx1"/>
                </a:solidFill>
              </a:rPr>
              <a:t>Дата введения – 01.01.2018.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Положение о порядке проведения сертификации семян сельскохозяйственных и лесных растений (2015 г.)</a:t>
            </a:r>
          </a:p>
          <a:p>
            <a:pPr algn="l"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Порядок реализации и транспортировки партий семян сельскохозяйственных растений (2017 г.)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Технологический процесс производства оригинального, элитного и репродукционного семенного картофеля (практическое руководство; 2017 г.)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	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	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472" y="6550223"/>
            <a:ext cx="32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836712"/>
            <a:ext cx="8208912" cy="4982230"/>
          </a:xfrm>
          <a:prstGeom prst="roundRect">
            <a:avLst>
              <a:gd name="adj" fmla="val 10338"/>
            </a:avLst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ООО «</a:t>
            </a:r>
            <a:r>
              <a:rPr lang="ru-RU" sz="2400" b="1" i="1" dirty="0" err="1" smtClean="0"/>
              <a:t>Пуциловское</a:t>
            </a:r>
            <a:r>
              <a:rPr lang="ru-RU" sz="2400" b="1" i="1" dirty="0" smtClean="0"/>
              <a:t>» – Лицензиат </a:t>
            </a:r>
          </a:p>
          <a:p>
            <a:pPr algn="ctr">
              <a:spcAft>
                <a:spcPts val="1200"/>
              </a:spcAft>
            </a:pPr>
            <a:r>
              <a:rPr lang="ru-RU" sz="2400" i="1" dirty="0" smtClean="0"/>
              <a:t>в отношении использования сортов:</a:t>
            </a:r>
          </a:p>
          <a:p>
            <a:r>
              <a:rPr lang="ru-RU" sz="2000" dirty="0" smtClean="0"/>
              <a:t>Картофель</a:t>
            </a:r>
            <a:r>
              <a:rPr lang="ru-RU" sz="2000" i="1" dirty="0" smtClean="0"/>
              <a:t>  </a:t>
            </a:r>
            <a:r>
              <a:rPr lang="ru-RU" sz="2000" b="1" i="1" dirty="0" smtClean="0"/>
              <a:t>Дачный</a:t>
            </a:r>
            <a:r>
              <a:rPr lang="ru-RU" sz="2000" b="1" dirty="0" smtClean="0"/>
              <a:t>*</a:t>
            </a:r>
          </a:p>
          <a:p>
            <a:r>
              <a:rPr lang="ru-RU" sz="2000" dirty="0" smtClean="0"/>
              <a:t>Картофель  </a:t>
            </a:r>
            <a:r>
              <a:rPr lang="ru-RU" sz="2000" b="1" i="1" dirty="0" smtClean="0"/>
              <a:t>Жуковский ранни</a:t>
            </a:r>
            <a:r>
              <a:rPr lang="ru-RU" sz="2000" b="1" dirty="0" smtClean="0"/>
              <a:t>й **</a:t>
            </a:r>
          </a:p>
          <a:p>
            <a:r>
              <a:rPr lang="ru-RU" sz="2000" dirty="0" smtClean="0"/>
              <a:t>Картофель  </a:t>
            </a:r>
            <a:r>
              <a:rPr lang="ru-RU" sz="2000" b="1" i="1" dirty="0" smtClean="0"/>
              <a:t>Казачо</a:t>
            </a:r>
            <a:r>
              <a:rPr lang="ru-RU" sz="2000" b="1" dirty="0" smtClean="0"/>
              <a:t>к *</a:t>
            </a:r>
          </a:p>
          <a:p>
            <a:r>
              <a:rPr lang="ru-RU" sz="2000" dirty="0" smtClean="0"/>
              <a:t>Картофель  </a:t>
            </a:r>
            <a:r>
              <a:rPr lang="ru-RU" sz="2000" b="1" i="1" dirty="0" smtClean="0"/>
              <a:t>Метеор</a:t>
            </a:r>
            <a:r>
              <a:rPr lang="ru-RU" sz="2000" b="1" dirty="0" smtClean="0"/>
              <a:t> **</a:t>
            </a:r>
          </a:p>
          <a:p>
            <a:r>
              <a:rPr lang="ru-RU" sz="2000" dirty="0" smtClean="0"/>
              <a:t>Картофель  </a:t>
            </a:r>
            <a:r>
              <a:rPr lang="ru-RU" sz="2000" b="1" i="1" dirty="0" smtClean="0"/>
              <a:t>Смак</a:t>
            </a:r>
            <a:r>
              <a:rPr lang="ru-RU" sz="2000" b="1" dirty="0" smtClean="0"/>
              <a:t> *</a:t>
            </a:r>
          </a:p>
          <a:p>
            <a:r>
              <a:rPr lang="ru-RU" sz="2000" dirty="0" smtClean="0"/>
              <a:t>Картофель  </a:t>
            </a:r>
            <a:r>
              <a:rPr lang="ru-RU" sz="2000" b="1" i="1" dirty="0" smtClean="0"/>
              <a:t>Янтар</a:t>
            </a:r>
            <a:r>
              <a:rPr lang="ru-RU" sz="2000" b="1" dirty="0" smtClean="0"/>
              <a:t>ь *</a:t>
            </a:r>
          </a:p>
          <a:p>
            <a:r>
              <a:rPr lang="ru-RU" sz="2000" dirty="0" smtClean="0"/>
              <a:t>Соя  </a:t>
            </a:r>
            <a:r>
              <a:rPr lang="ru-RU" sz="2000" b="1" i="1" dirty="0" smtClean="0"/>
              <a:t>Муссон </a:t>
            </a:r>
            <a:r>
              <a:rPr lang="ru-RU" sz="2000" b="1" dirty="0" smtClean="0"/>
              <a:t>*</a:t>
            </a:r>
          </a:p>
          <a:p>
            <a:r>
              <a:rPr lang="ru-RU" sz="2000" dirty="0" smtClean="0"/>
              <a:t>Соя  </a:t>
            </a:r>
            <a:r>
              <a:rPr lang="ru-RU" sz="2000" b="1" i="1" dirty="0" smtClean="0"/>
              <a:t>Приморская 4 </a:t>
            </a:r>
            <a:r>
              <a:rPr lang="ru-RU" sz="2000" b="1" dirty="0" smtClean="0"/>
              <a:t>*</a:t>
            </a:r>
          </a:p>
          <a:p>
            <a:r>
              <a:rPr lang="ru-RU" sz="2000" dirty="0" smtClean="0"/>
              <a:t>Соя  </a:t>
            </a:r>
            <a:r>
              <a:rPr lang="ru-RU" sz="2000" b="1" i="1" dirty="0" smtClean="0"/>
              <a:t>Приморская 96 </a:t>
            </a:r>
            <a:r>
              <a:rPr lang="ru-RU" sz="2000" b="1" dirty="0" smtClean="0"/>
              <a:t>*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Ячмень яровой  </a:t>
            </a:r>
            <a:r>
              <a:rPr lang="ru-RU" sz="2000" b="1" i="1" dirty="0" smtClean="0"/>
              <a:t>Восточны</a:t>
            </a:r>
            <a:r>
              <a:rPr lang="ru-RU" sz="2000" b="1" dirty="0" smtClean="0"/>
              <a:t>й *</a:t>
            </a:r>
          </a:p>
          <a:p>
            <a:r>
              <a:rPr lang="ru-RU" sz="1600" b="1" dirty="0" smtClean="0"/>
              <a:t>* - </a:t>
            </a:r>
            <a:r>
              <a:rPr lang="ru-RU" sz="1600" dirty="0" smtClean="0"/>
              <a:t>Лицензиар</a:t>
            </a:r>
            <a:r>
              <a:rPr lang="ru-RU" sz="1600" b="1" dirty="0" smtClean="0"/>
              <a:t> </a:t>
            </a:r>
            <a:r>
              <a:rPr lang="ru-RU" sz="1600" dirty="0" smtClean="0"/>
              <a:t>– ФГБНУ «ФНЦ </a:t>
            </a:r>
            <a:r>
              <a:rPr lang="ru-RU" sz="1600" dirty="0" err="1" smtClean="0"/>
              <a:t>Агробиотехнологий</a:t>
            </a:r>
            <a:r>
              <a:rPr lang="ru-RU" sz="1600" dirty="0" smtClean="0"/>
              <a:t> Дальнего Востока им. А.К. Чайки</a:t>
            </a:r>
          </a:p>
          <a:p>
            <a:pPr>
              <a:spcAft>
                <a:spcPts val="600"/>
              </a:spcAft>
            </a:pPr>
            <a:r>
              <a:rPr lang="ru-RU" sz="1600" b="1" dirty="0" smtClean="0"/>
              <a:t>**</a:t>
            </a:r>
            <a:r>
              <a:rPr lang="ru-RU" sz="1600" dirty="0" smtClean="0"/>
              <a:t> </a:t>
            </a:r>
            <a:r>
              <a:rPr lang="ru-RU" sz="1600" b="1" dirty="0" smtClean="0"/>
              <a:t>-</a:t>
            </a:r>
            <a:r>
              <a:rPr lang="ru-RU" sz="1600" dirty="0" smtClean="0"/>
              <a:t> Лицензиар</a:t>
            </a:r>
            <a:r>
              <a:rPr lang="ru-RU" sz="1600" b="1" dirty="0" smtClean="0"/>
              <a:t> </a:t>
            </a:r>
            <a:r>
              <a:rPr lang="ru-RU" sz="1600" dirty="0" smtClean="0"/>
              <a:t>– ФГБНУ ВНИИКХ им. А.Г. </a:t>
            </a:r>
            <a:r>
              <a:rPr lang="ru-RU" sz="1600" dirty="0" err="1" smtClean="0"/>
              <a:t>Лорха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679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060848"/>
            <a:ext cx="4464496" cy="4233267"/>
          </a:xfrm>
          <a:prstGeom prst="roundRect">
            <a:avLst>
              <a:gd name="adj" fmla="val 10338"/>
            </a:avLst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ЛИЦЕНЗИАТ </a:t>
            </a:r>
            <a:r>
              <a:rPr lang="ru-RU" i="1" dirty="0" smtClean="0"/>
              <a:t>в отношении использования сортов:</a:t>
            </a:r>
          </a:p>
          <a:p>
            <a:r>
              <a:rPr lang="ru-RU" dirty="0" smtClean="0"/>
              <a:t>Картофель</a:t>
            </a:r>
            <a:r>
              <a:rPr lang="ru-RU" i="1" dirty="0" smtClean="0"/>
              <a:t>  </a:t>
            </a:r>
            <a:r>
              <a:rPr lang="ru-RU" b="1" i="1" dirty="0" smtClean="0"/>
              <a:t>Дачный</a:t>
            </a:r>
            <a:r>
              <a:rPr lang="ru-RU" b="1" dirty="0" smtClean="0"/>
              <a:t>*</a:t>
            </a:r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Жуковский ранни</a:t>
            </a:r>
            <a:r>
              <a:rPr lang="ru-RU" b="1" dirty="0" smtClean="0"/>
              <a:t>й **</a:t>
            </a:r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Казачо</a:t>
            </a:r>
            <a:r>
              <a:rPr lang="ru-RU" b="1" dirty="0" smtClean="0"/>
              <a:t>к *</a:t>
            </a:r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Метеор</a:t>
            </a:r>
            <a:r>
              <a:rPr lang="ru-RU" b="1" dirty="0" smtClean="0"/>
              <a:t> **</a:t>
            </a:r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Смак</a:t>
            </a:r>
            <a:r>
              <a:rPr lang="ru-RU" b="1" dirty="0" smtClean="0"/>
              <a:t> *</a:t>
            </a:r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Янтар</a:t>
            </a:r>
            <a:r>
              <a:rPr lang="ru-RU" b="1" dirty="0" smtClean="0"/>
              <a:t>ь *</a:t>
            </a:r>
          </a:p>
          <a:p>
            <a:r>
              <a:rPr lang="ru-RU" dirty="0" smtClean="0"/>
              <a:t>Соя  </a:t>
            </a:r>
            <a:r>
              <a:rPr lang="ru-RU" b="1" i="1" dirty="0" smtClean="0"/>
              <a:t>Муссон </a:t>
            </a:r>
            <a:r>
              <a:rPr lang="ru-RU" b="1" dirty="0" smtClean="0"/>
              <a:t>*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Ячмень яровой  </a:t>
            </a:r>
            <a:r>
              <a:rPr lang="ru-RU" b="1" i="1" dirty="0" smtClean="0"/>
              <a:t>Восточны</a:t>
            </a:r>
            <a:r>
              <a:rPr lang="ru-RU" b="1" dirty="0" smtClean="0"/>
              <a:t>й *</a:t>
            </a:r>
          </a:p>
          <a:p>
            <a:r>
              <a:rPr lang="ru-RU" sz="1600" b="1" dirty="0" smtClean="0"/>
              <a:t>* - </a:t>
            </a:r>
            <a:r>
              <a:rPr lang="ru-RU" sz="1600" dirty="0" smtClean="0"/>
              <a:t>Лицензиар</a:t>
            </a:r>
            <a:r>
              <a:rPr lang="ru-RU" sz="1600" b="1" dirty="0" smtClean="0"/>
              <a:t> </a:t>
            </a:r>
            <a:r>
              <a:rPr lang="ru-RU" sz="1600" dirty="0" smtClean="0"/>
              <a:t>– ФГБНУ «ФНЦ </a:t>
            </a:r>
            <a:r>
              <a:rPr lang="ru-RU" sz="1600" dirty="0" err="1" smtClean="0"/>
              <a:t>Агробио-технологий</a:t>
            </a:r>
            <a:r>
              <a:rPr lang="ru-RU" sz="1600" dirty="0" smtClean="0"/>
              <a:t> Дальнего Востока им. А.К. Чайки</a:t>
            </a:r>
          </a:p>
          <a:p>
            <a:pPr>
              <a:spcAft>
                <a:spcPts val="600"/>
              </a:spcAft>
            </a:pPr>
            <a:r>
              <a:rPr lang="ru-RU" sz="1600" b="1" dirty="0" smtClean="0"/>
              <a:t>**</a:t>
            </a:r>
            <a:r>
              <a:rPr lang="ru-RU" sz="1600" dirty="0" smtClean="0"/>
              <a:t> - Лицензиар</a:t>
            </a:r>
            <a:r>
              <a:rPr lang="ru-RU" sz="1600" b="1" dirty="0" smtClean="0"/>
              <a:t> </a:t>
            </a:r>
            <a:r>
              <a:rPr lang="ru-RU" sz="1600" dirty="0" smtClean="0"/>
              <a:t>– ФГБНУ ВНИИКХ им. А.Г. </a:t>
            </a:r>
            <a:r>
              <a:rPr lang="ru-RU" sz="1600" dirty="0" err="1" smtClean="0"/>
              <a:t>Лорха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0072" y="2060848"/>
            <a:ext cx="3528392" cy="4239101"/>
          </a:xfrm>
          <a:prstGeom prst="roundRect">
            <a:avLst>
              <a:gd name="adj" fmla="val 13753"/>
            </a:avLst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ОРИГИНАТОР </a:t>
            </a:r>
            <a:r>
              <a:rPr lang="ru-RU" i="1" dirty="0" smtClean="0"/>
              <a:t>сортов:</a:t>
            </a:r>
          </a:p>
          <a:p>
            <a:r>
              <a:rPr lang="ru-RU" dirty="0" smtClean="0"/>
              <a:t>Картофель  </a:t>
            </a:r>
            <a:r>
              <a:rPr lang="ru-RU" b="1" i="1" dirty="0" err="1" smtClean="0"/>
              <a:t>Адретта</a:t>
            </a:r>
            <a:endParaRPr lang="ru-RU" b="1" i="1" dirty="0" smtClean="0"/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Дачный</a:t>
            </a:r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Жуковский ранний</a:t>
            </a:r>
          </a:p>
          <a:p>
            <a:r>
              <a:rPr lang="ru-RU" dirty="0" smtClean="0"/>
              <a:t>Картофель  </a:t>
            </a:r>
            <a:r>
              <a:rPr lang="ru-RU" b="1" i="1" dirty="0" err="1" smtClean="0"/>
              <a:t>Импала</a:t>
            </a:r>
            <a:endParaRPr lang="ru-RU" b="1" i="1" dirty="0" smtClean="0"/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Казачок</a:t>
            </a:r>
          </a:p>
          <a:p>
            <a:r>
              <a:rPr lang="ru-RU" dirty="0" smtClean="0"/>
              <a:t>Картофель  </a:t>
            </a:r>
            <a:r>
              <a:rPr lang="ru-RU" b="1" i="1" dirty="0" err="1" smtClean="0"/>
              <a:t>Латона</a:t>
            </a:r>
            <a:endParaRPr lang="ru-RU" b="1" i="1" dirty="0" smtClean="0"/>
          </a:p>
          <a:p>
            <a:r>
              <a:rPr lang="ru-RU" dirty="0" smtClean="0"/>
              <a:t>Картофель</a:t>
            </a:r>
            <a:r>
              <a:rPr lang="ru-RU" i="1" dirty="0" smtClean="0"/>
              <a:t>  </a:t>
            </a:r>
            <a:r>
              <a:rPr lang="ru-RU" b="1" i="1" dirty="0" smtClean="0"/>
              <a:t>Метео</a:t>
            </a:r>
            <a:r>
              <a:rPr lang="ru-RU" i="1" dirty="0" smtClean="0"/>
              <a:t>р</a:t>
            </a:r>
          </a:p>
          <a:p>
            <a:r>
              <a:rPr lang="ru-RU" dirty="0" smtClean="0"/>
              <a:t>Картофель  </a:t>
            </a:r>
            <a:r>
              <a:rPr lang="ru-RU" b="1" i="1" dirty="0" err="1" smtClean="0"/>
              <a:t>Ред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Скарлетт</a:t>
            </a:r>
            <a:endParaRPr lang="ru-RU" b="1" i="1" dirty="0" smtClean="0"/>
          </a:p>
          <a:p>
            <a:r>
              <a:rPr lang="ru-RU" dirty="0" smtClean="0"/>
              <a:t>Картофель  </a:t>
            </a:r>
            <a:r>
              <a:rPr lang="ru-RU" b="1" i="1" dirty="0" err="1" smtClean="0"/>
              <a:t>Сантэ</a:t>
            </a:r>
            <a:endParaRPr lang="ru-RU" b="1" i="1" dirty="0" smtClean="0"/>
          </a:p>
          <a:p>
            <a:r>
              <a:rPr lang="ru-RU" dirty="0" smtClean="0"/>
              <a:t>Картофель</a:t>
            </a:r>
            <a:r>
              <a:rPr lang="ru-RU" i="1" dirty="0" smtClean="0"/>
              <a:t>  </a:t>
            </a:r>
            <a:r>
              <a:rPr lang="ru-RU" b="1" i="1" dirty="0" smtClean="0"/>
              <a:t>Смак</a:t>
            </a:r>
          </a:p>
          <a:p>
            <a:r>
              <a:rPr lang="ru-RU" dirty="0" smtClean="0"/>
              <a:t>Картофель  </a:t>
            </a:r>
            <a:r>
              <a:rPr lang="ru-RU" b="1" i="1" dirty="0" smtClean="0"/>
              <a:t>Янтарь</a:t>
            </a:r>
          </a:p>
          <a:p>
            <a:r>
              <a:rPr lang="ru-RU" dirty="0" smtClean="0"/>
              <a:t>Соя  </a:t>
            </a:r>
            <a:r>
              <a:rPr lang="ru-RU" b="1" i="1" dirty="0" smtClean="0"/>
              <a:t>Муссон</a:t>
            </a:r>
          </a:p>
          <a:p>
            <a:r>
              <a:rPr lang="ru-RU" dirty="0" smtClean="0"/>
              <a:t>Ячмень яровой  </a:t>
            </a:r>
            <a:r>
              <a:rPr lang="ru-RU" b="1" i="1" dirty="0" smtClean="0"/>
              <a:t>Восточный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79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76672"/>
            <a:ext cx="8280920" cy="785474"/>
          </a:xfrm>
          <a:prstGeom prst="roundRect">
            <a:avLst>
              <a:gd name="adj" fmla="val 13441"/>
            </a:avLst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ООО «Малое инновационное предприятие Дальневосточный центр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селекции и семеноводства картофеля» (ООО МИП ДВЦССК)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1340768"/>
            <a:ext cx="1872208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88024" y="1340768"/>
            <a:ext cx="2232248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27" y="167220"/>
            <a:ext cx="8422635" cy="741500"/>
          </a:xfrm>
        </p:spPr>
        <p:txBody>
          <a:bodyPr>
            <a:noAutofit/>
          </a:bodyPr>
          <a:lstStyle/>
          <a:p>
            <a:r>
              <a:rPr lang="ru-RU" sz="1800" b="1" i="1" dirty="0"/>
              <a:t>Основные элементы технологического процесса производства </a:t>
            </a:r>
            <a:br>
              <a:rPr lang="ru-RU" sz="1800" b="1" i="1" dirty="0"/>
            </a:br>
            <a:r>
              <a:rPr lang="ru-RU" sz="1800" b="1" i="1" dirty="0" smtClean="0"/>
              <a:t> семенного картофеля в ООО «МИП Дальневосточный центр селекции и семеноводства картофеля» и ООО «</a:t>
            </a:r>
            <a:r>
              <a:rPr lang="ru-RU" sz="1800" b="1" i="1" dirty="0" err="1" smtClean="0"/>
              <a:t>Пуциловское</a:t>
            </a:r>
            <a:r>
              <a:rPr lang="ru-RU" sz="1800" b="1" i="1" dirty="0" smtClean="0"/>
              <a:t>» </a:t>
            </a:r>
            <a:endParaRPr lang="ru-RU" sz="18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381642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ФГБНУ  ВНИИКХ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Приобретение </a:t>
            </a:r>
            <a:r>
              <a:rPr lang="ru-RU" sz="1400" b="1" dirty="0">
                <a:solidFill>
                  <a:srgbClr val="0070C0"/>
                </a:solidFill>
              </a:rPr>
              <a:t>пробирочных растений в Банке здоровых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сортов картофеля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204864"/>
            <a:ext cx="381642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Производство мини-клубней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</a:rPr>
              <a:t>весенне-осенних теплицах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2996952"/>
            <a:ext cx="381642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Первое полевое поколение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3717032"/>
            <a:ext cx="3816424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Супер-суперэлита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040" y="6165304"/>
            <a:ext cx="3816424" cy="50405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Реализация </a:t>
            </a:r>
            <a:r>
              <a:rPr lang="ru-RU" sz="1400" b="1" dirty="0" smtClean="0">
                <a:solidFill>
                  <a:prstClr val="black"/>
                </a:solidFill>
              </a:rPr>
              <a:t>семеноводческим  хозяйствам </a:t>
            </a:r>
            <a:r>
              <a:rPr lang="ru-RU" sz="1400" b="1" dirty="0">
                <a:solidFill>
                  <a:prstClr val="black"/>
                </a:solidFill>
              </a:rPr>
              <a:t>и другим потребителям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804248" y="1988840"/>
            <a:ext cx="4001" cy="243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95536" y="3803537"/>
            <a:ext cx="3816424" cy="1065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Контроль качества в Испытательной лаборатории ФГБНУ </a:t>
            </a:r>
            <a:r>
              <a:rPr lang="ru-RU" sz="1400" b="1" dirty="0" smtClean="0">
                <a:solidFill>
                  <a:prstClr val="black"/>
                </a:solidFill>
              </a:rPr>
              <a:t>«ФНЦ </a:t>
            </a:r>
            <a:r>
              <a:rPr lang="ru-RU" sz="1400" b="1" dirty="0" err="1" smtClean="0">
                <a:solidFill>
                  <a:prstClr val="black"/>
                </a:solidFill>
              </a:rPr>
              <a:t>агробиотехнологий</a:t>
            </a:r>
            <a:r>
              <a:rPr lang="ru-RU" sz="1400" b="1" dirty="0" smtClean="0">
                <a:solidFill>
                  <a:prstClr val="black"/>
                </a:solidFill>
              </a:rPr>
              <a:t> Дальнего Востока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им. А.К. Чайки»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6021288"/>
            <a:ext cx="3744416" cy="648071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Филиал ФГБУ «</a:t>
            </a:r>
            <a:r>
              <a:rPr lang="ru-RU" sz="1400" b="1" dirty="0" err="1">
                <a:solidFill>
                  <a:prstClr val="black"/>
                </a:solidFill>
              </a:rPr>
              <a:t>Россельхозцентр</a:t>
            </a:r>
            <a:r>
              <a:rPr lang="ru-RU" sz="1400" b="1" dirty="0">
                <a:solidFill>
                  <a:prstClr val="black"/>
                </a:solidFill>
              </a:rPr>
              <a:t>» по Приморскому краю</a:t>
            </a:r>
          </a:p>
        </p:txBody>
      </p:sp>
      <p:sp>
        <p:nvSpPr>
          <p:cNvPr id="35" name="Прямоугольник 34"/>
          <p:cNvSpPr/>
          <p:nvPr/>
        </p:nvSpPr>
        <p:spPr>
          <a:xfrm rot="18311181">
            <a:off x="3137068" y="5330679"/>
            <a:ext cx="1304261" cy="328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Сертификат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2339752" y="5589240"/>
            <a:ext cx="4994" cy="30617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339752" y="4869160"/>
            <a:ext cx="5840" cy="258315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395536" y="2492896"/>
            <a:ext cx="3816425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Микроклональное размножение растений </a:t>
            </a:r>
            <a:r>
              <a:rPr lang="ru-RU" sz="1400" b="1" dirty="0" smtClean="0">
                <a:solidFill>
                  <a:prstClr val="black"/>
                </a:solidFill>
              </a:rPr>
              <a:t>в ФНЦ Биоразнообразия ДВО РАН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(г. Владивосток)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48" name="Прямая со стрелкой 47"/>
          <p:cNvCxnSpPr>
            <a:endCxn id="10" idx="1"/>
          </p:cNvCxnSpPr>
          <p:nvPr/>
        </p:nvCxnSpPr>
        <p:spPr>
          <a:xfrm flipV="1">
            <a:off x="4283968" y="2456892"/>
            <a:ext cx="648072" cy="3960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6876256" y="5877272"/>
            <a:ext cx="4001" cy="243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6876256" y="3429000"/>
            <a:ext cx="4001" cy="243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8679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932040" y="1196752"/>
            <a:ext cx="381642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ООО «МИП Дальневосточный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центр селекции и семеноводства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картофеля»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4211960" y="1772816"/>
            <a:ext cx="64807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6804248" y="4077072"/>
            <a:ext cx="4001" cy="243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6804248" y="4725144"/>
            <a:ext cx="4001" cy="243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6876256" y="5301208"/>
            <a:ext cx="4001" cy="243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1763688" y="5157192"/>
            <a:ext cx="1080120" cy="35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Протокол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испытаний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4211960" y="5877272"/>
            <a:ext cx="720080" cy="50405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 rot="19474794">
            <a:off x="3807704" y="5802710"/>
            <a:ext cx="1409406" cy="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Сертификат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 flipV="1">
            <a:off x="4283968" y="3501008"/>
            <a:ext cx="648072" cy="57606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4283968" y="4509120"/>
            <a:ext cx="576064" cy="64807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3707904" y="4149080"/>
            <a:ext cx="1224136" cy="1800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211960" y="2852936"/>
            <a:ext cx="720080" cy="89118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6" idx="1"/>
            <a:endCxn id="4" idx="3"/>
          </p:cNvCxnSpPr>
          <p:nvPr/>
        </p:nvCxnSpPr>
        <p:spPr>
          <a:xfrm flipH="1">
            <a:off x="4211960" y="1592796"/>
            <a:ext cx="720080" cy="720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932040" y="4293096"/>
            <a:ext cx="3816424" cy="50405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ООО «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Пуциловское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32040" y="4941168"/>
            <a:ext cx="3816424" cy="43204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Суперэлита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32040" y="5517232"/>
            <a:ext cx="3816424" cy="43204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Элита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6804248" y="2780928"/>
            <a:ext cx="4001" cy="243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4283968" y="3933056"/>
            <a:ext cx="576064" cy="3600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3995936" y="5301208"/>
            <a:ext cx="936104" cy="7200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 rot="19348950">
            <a:off x="3855387" y="5418770"/>
            <a:ext cx="967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Сертификат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4833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xander\Desktop\День картошки\DSC002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30120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 </a:t>
            </a:r>
            <a:r>
              <a:rPr lang="ru-RU" sz="1600" b="1" i="1" dirty="0" smtClean="0"/>
              <a:t>В Банке здоровых сортов картофеля ФГБНУ ВНИИКХ</a:t>
            </a:r>
          </a:p>
          <a:p>
            <a:pPr algn="ctr"/>
            <a:r>
              <a:rPr lang="ru-RU" sz="1600" b="1" i="1" dirty="0" smtClean="0"/>
              <a:t> в 2019 г. приобретены сертифицированные пробирочные </a:t>
            </a:r>
          </a:p>
          <a:p>
            <a:pPr algn="ctr"/>
            <a:r>
              <a:rPr lang="ru-RU" sz="1600" b="1" i="1" dirty="0" smtClean="0"/>
              <a:t>растения 8 сортов картофеля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8679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6018" y="1988840"/>
            <a:ext cx="108984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Documents and Settings\kart1\Local Settings\Temporary Internet Files\Content.Word\DSC02684.jpg"/>
          <p:cNvPicPr/>
          <p:nvPr/>
        </p:nvPicPr>
        <p:blipFill>
          <a:blip r:embed="rId4" cstate="print"/>
          <a:srcRect l="40424" t="8765" r="46123" b="2917"/>
          <a:stretch>
            <a:fillRect/>
          </a:stretch>
        </p:blipFill>
        <p:spPr bwMode="auto">
          <a:xfrm>
            <a:off x="7668344" y="476672"/>
            <a:ext cx="648072" cy="6048672"/>
          </a:xfrm>
          <a:prstGeom prst="roundRect">
            <a:avLst>
              <a:gd name="adj" fmla="val 44423"/>
            </a:avLst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65191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Микроклональное размножение растений выполняется</a:t>
            </a:r>
            <a:br>
              <a:rPr lang="ru-RU" sz="2000" b="1" i="1" dirty="0" smtClean="0"/>
            </a:br>
            <a:r>
              <a:rPr lang="ru-RU" sz="2000" b="1" i="1" dirty="0" smtClean="0"/>
              <a:t>в </a:t>
            </a:r>
            <a:r>
              <a:rPr lang="ru-RU" sz="2000" b="1" i="1" dirty="0" smtClean="0">
                <a:solidFill>
                  <a:prstClr val="black"/>
                </a:solidFill>
              </a:rPr>
              <a:t>ФНЦ </a:t>
            </a:r>
            <a:r>
              <a:rPr lang="ru-RU" sz="2000" b="1" i="1" dirty="0">
                <a:solidFill>
                  <a:prstClr val="black"/>
                </a:solidFill>
              </a:rPr>
              <a:t>Биоразнообразия ДВО </a:t>
            </a:r>
            <a:r>
              <a:rPr lang="ru-RU" sz="2000" b="1" i="1" dirty="0" smtClean="0">
                <a:solidFill>
                  <a:prstClr val="black"/>
                </a:solidFill>
              </a:rPr>
              <a:t>РАН (г</a:t>
            </a:r>
            <a:r>
              <a:rPr lang="ru-RU" sz="2000" b="1" i="1" dirty="0">
                <a:solidFill>
                  <a:prstClr val="black"/>
                </a:solidFill>
              </a:rPr>
              <a:t>. Владивосток)</a:t>
            </a:r>
            <a:br>
              <a:rPr lang="ru-RU" sz="2000" b="1" i="1" dirty="0">
                <a:solidFill>
                  <a:prstClr val="black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 flipH="1">
            <a:off x="1455443" y="3814545"/>
            <a:ext cx="45719" cy="426760"/>
          </a:xfrm>
          <a:prstGeom prst="downArrow">
            <a:avLst>
              <a:gd name="adj1" fmla="val 50000"/>
              <a:gd name="adj2" fmla="val 45212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C:\Documents and Settings\kart1\Local Settings\Temporary Internet Files\Content.Word\DSC02704.jpg"/>
          <p:cNvPicPr/>
          <p:nvPr/>
        </p:nvPicPr>
        <p:blipFill>
          <a:blip r:embed="rId2" cstate="print"/>
          <a:srcRect l="20694" t="11081" r="17625" b="6353"/>
          <a:stretch>
            <a:fillRect/>
          </a:stretch>
        </p:blipFill>
        <p:spPr bwMode="auto">
          <a:xfrm>
            <a:off x="1835696" y="2636912"/>
            <a:ext cx="2993767" cy="2880320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" name="Рисунок 29" descr="C:\Documents and Settings\kart1\Local Settings\Temporary Internet Files\Content.Word\DSC02684.jpg"/>
          <p:cNvPicPr/>
          <p:nvPr/>
        </p:nvPicPr>
        <p:blipFill>
          <a:blip r:embed="rId3" cstate="print"/>
          <a:srcRect l="40424" t="8765" r="46123" b="2917"/>
          <a:stretch>
            <a:fillRect/>
          </a:stretch>
        </p:blipFill>
        <p:spPr bwMode="auto">
          <a:xfrm>
            <a:off x="580990" y="1484784"/>
            <a:ext cx="606633" cy="5064760"/>
          </a:xfrm>
          <a:prstGeom prst="roundRect">
            <a:avLst>
              <a:gd name="adj" fmla="val 42935"/>
            </a:avLst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858280" y="6550223"/>
            <a:ext cx="285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p:sp>
        <p:nvSpPr>
          <p:cNvPr id="21" name="Стрелка вниз 20"/>
          <p:cNvSpPr/>
          <p:nvPr/>
        </p:nvSpPr>
        <p:spPr>
          <a:xfrm rot="16200000" flipH="1">
            <a:off x="1450153" y="3814544"/>
            <a:ext cx="45719" cy="426760"/>
          </a:xfrm>
          <a:prstGeom prst="downArrow">
            <a:avLst>
              <a:gd name="adj1" fmla="val 50000"/>
              <a:gd name="adj2" fmla="val 45212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 flipH="1">
            <a:off x="5122561" y="3886552"/>
            <a:ext cx="45719" cy="426760"/>
          </a:xfrm>
          <a:prstGeom prst="downArrow">
            <a:avLst>
              <a:gd name="adj1" fmla="val 50000"/>
              <a:gd name="adj2" fmla="val 45212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Documents and Settings\kart1\Local Settings\Temporary Internet Files\Content.Word\DSC02684.jpg"/>
          <p:cNvPicPr/>
          <p:nvPr/>
        </p:nvPicPr>
        <p:blipFill>
          <a:blip r:embed="rId3" cstate="print"/>
          <a:srcRect l="40424" t="8765" r="46123" b="2917"/>
          <a:stretch>
            <a:fillRect/>
          </a:stretch>
        </p:blipFill>
        <p:spPr bwMode="auto">
          <a:xfrm>
            <a:off x="5500811" y="1472684"/>
            <a:ext cx="606633" cy="5064760"/>
          </a:xfrm>
          <a:prstGeom prst="roundRect">
            <a:avLst>
              <a:gd name="adj" fmla="val 42935"/>
            </a:avLst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Documents and Settings\kart1\Local Settings\Temporary Internet Files\Content.Word\DSC02684.jpg"/>
          <p:cNvPicPr/>
          <p:nvPr/>
        </p:nvPicPr>
        <p:blipFill>
          <a:blip r:embed="rId3" cstate="print"/>
          <a:srcRect l="40424" t="8765" r="46123" b="2917"/>
          <a:stretch>
            <a:fillRect/>
          </a:stretch>
        </p:blipFill>
        <p:spPr bwMode="auto">
          <a:xfrm>
            <a:off x="6328541" y="1482953"/>
            <a:ext cx="606633" cy="5064760"/>
          </a:xfrm>
          <a:prstGeom prst="roundRect">
            <a:avLst>
              <a:gd name="adj" fmla="val 42935"/>
            </a:avLst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C:\Documents and Settings\kart1\Local Settings\Temporary Internet Files\Content.Word\DSC02684.jpg"/>
          <p:cNvPicPr/>
          <p:nvPr/>
        </p:nvPicPr>
        <p:blipFill>
          <a:blip r:embed="rId3" cstate="print"/>
          <a:srcRect l="40424" t="8765" r="46123" b="2917"/>
          <a:stretch>
            <a:fillRect/>
          </a:stretch>
        </p:blipFill>
        <p:spPr bwMode="auto">
          <a:xfrm>
            <a:off x="7202819" y="1482953"/>
            <a:ext cx="606633" cy="5064760"/>
          </a:xfrm>
          <a:prstGeom prst="roundRect">
            <a:avLst>
              <a:gd name="adj" fmla="val 42935"/>
            </a:avLst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9" name="Рисунок 18" descr="C:\Documents and Settings\kart1\Local Settings\Temporary Internet Files\Content.Word\DSC02684.jpg"/>
          <p:cNvPicPr/>
          <p:nvPr/>
        </p:nvPicPr>
        <p:blipFill>
          <a:blip r:embed="rId3" cstate="print"/>
          <a:srcRect l="40424" t="8765" r="46123" b="2917"/>
          <a:stretch>
            <a:fillRect/>
          </a:stretch>
        </p:blipFill>
        <p:spPr bwMode="auto">
          <a:xfrm>
            <a:off x="8060117" y="1472684"/>
            <a:ext cx="606633" cy="5064760"/>
          </a:xfrm>
          <a:prstGeom prst="roundRect">
            <a:avLst>
              <a:gd name="adj" fmla="val 42935"/>
            </a:avLst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Для получения мини-клубней используются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комбинированные теплицы  (плёнка + москитная сетка)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679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9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857</Words>
  <Application>Microsoft Office PowerPoint</Application>
  <PresentationFormat>Экран (4:3)</PresentationFormat>
  <Paragraphs>153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В своей деятельности в области семеноводства ООО «Пуциловское»  и ООО МИП ДВЦССК руководствуется следующими документами: </vt:lpstr>
      <vt:lpstr>Слайд 4</vt:lpstr>
      <vt:lpstr>Слайд 5</vt:lpstr>
      <vt:lpstr>Основные элементы технологического процесса производства   семенного картофеля в ООО «МИП Дальневосточный центр селекции и семеноводства картофеля» и ООО «Пуциловское» </vt:lpstr>
      <vt:lpstr>Слайд 7</vt:lpstr>
      <vt:lpstr>Микроклональное размножение растений выполняется в ФНЦ Биоразнообразия ДВО РАН (г. Владивосток)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Законодательные акты, нормативные и другие документы, регламентирующие деятельность в области семеноводства картофеля</dc:title>
  <dc:creator>Алексей</dc:creator>
  <cp:lastModifiedBy>Алексей</cp:lastModifiedBy>
  <cp:revision>242</cp:revision>
  <cp:lastPrinted>2019-03-16T04:34:59Z</cp:lastPrinted>
  <dcterms:created xsi:type="dcterms:W3CDTF">2017-02-04T08:58:14Z</dcterms:created>
  <dcterms:modified xsi:type="dcterms:W3CDTF">2019-12-06T13:21:58Z</dcterms:modified>
</cp:coreProperties>
</file>